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61" r:id="rId4"/>
    <p:sldId id="256" r:id="rId5"/>
    <p:sldId id="262" r:id="rId6"/>
    <p:sldId id="257" r:id="rId7"/>
    <p:sldId id="269" r:id="rId8"/>
    <p:sldId id="267" r:id="rId9"/>
    <p:sldId id="268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EB534-DB50-4487-B1FC-98A99B90FEE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D191F7-7B63-4A1F-855B-72A7E6CA5848}">
      <dgm:prSet phldrT="[Текст]" custT="1"/>
      <dgm:spPr/>
      <dgm:t>
        <a:bodyPr/>
        <a:lstStyle/>
        <a:p>
          <a:r>
            <a:rPr lang="ru-RU" sz="1600" dirty="0" smtClean="0"/>
            <a:t>Текст</a:t>
          </a:r>
          <a:endParaRPr lang="ru-RU" sz="1600" dirty="0"/>
        </a:p>
      </dgm:t>
    </dgm:pt>
    <dgm:pt modelId="{53142F48-80B7-4602-A967-E273A00D8C75}" type="parTrans" cxnId="{0D0C505D-986A-47D0-A189-7F22B22D1C18}">
      <dgm:prSet/>
      <dgm:spPr/>
      <dgm:t>
        <a:bodyPr/>
        <a:lstStyle/>
        <a:p>
          <a:endParaRPr lang="ru-RU" sz="1600"/>
        </a:p>
      </dgm:t>
    </dgm:pt>
    <dgm:pt modelId="{9C57323E-7252-4A0D-ABC5-B9341A98076E}" type="sibTrans" cxnId="{0D0C505D-986A-47D0-A189-7F22B22D1C18}">
      <dgm:prSet/>
      <dgm:spPr/>
      <dgm:t>
        <a:bodyPr/>
        <a:lstStyle/>
        <a:p>
          <a:endParaRPr lang="ru-RU" sz="1600"/>
        </a:p>
      </dgm:t>
    </dgm:pt>
    <dgm:pt modelId="{AC881E26-620F-4F88-BFAF-8EA88744B3EA}">
      <dgm:prSet phldrT="[Текст]" custT="1"/>
      <dgm:spPr/>
      <dgm:t>
        <a:bodyPr/>
        <a:lstStyle/>
        <a:p>
          <a:r>
            <a:rPr lang="ru-RU" sz="1600" dirty="0" smtClean="0"/>
            <a:t>Текст</a:t>
          </a:r>
          <a:endParaRPr lang="ru-RU" sz="1600" dirty="0"/>
        </a:p>
      </dgm:t>
    </dgm:pt>
    <dgm:pt modelId="{A0549F70-94A4-460A-9B57-B2F2E73B60AA}" type="parTrans" cxnId="{1EE82AD5-FC79-48CC-ACE7-87004882E152}">
      <dgm:prSet/>
      <dgm:spPr/>
      <dgm:t>
        <a:bodyPr/>
        <a:lstStyle/>
        <a:p>
          <a:endParaRPr lang="ru-RU" sz="1600"/>
        </a:p>
      </dgm:t>
    </dgm:pt>
    <dgm:pt modelId="{08CBA52A-A2D0-430E-8534-3A985E2FA705}" type="sibTrans" cxnId="{1EE82AD5-FC79-48CC-ACE7-87004882E152}">
      <dgm:prSet/>
      <dgm:spPr/>
      <dgm:t>
        <a:bodyPr/>
        <a:lstStyle/>
        <a:p>
          <a:endParaRPr lang="ru-RU" sz="1600"/>
        </a:p>
      </dgm:t>
    </dgm:pt>
    <dgm:pt modelId="{375E7D41-BB1B-4F3E-B7BA-4585AA0C1954}">
      <dgm:prSet phldrT="[Текст]" custT="1"/>
      <dgm:spPr/>
      <dgm:t>
        <a:bodyPr/>
        <a:lstStyle/>
        <a:p>
          <a:r>
            <a:rPr lang="ru-RU" sz="1600" dirty="0" smtClean="0"/>
            <a:t>Текст</a:t>
          </a:r>
          <a:endParaRPr lang="ru-RU" sz="1600" dirty="0"/>
        </a:p>
      </dgm:t>
    </dgm:pt>
    <dgm:pt modelId="{D3801D36-0EC5-47AB-B5D5-B6501C1B7EBC}" type="parTrans" cxnId="{103C64B8-3E92-43C3-B19F-82FC95BA1DBB}">
      <dgm:prSet/>
      <dgm:spPr/>
      <dgm:t>
        <a:bodyPr/>
        <a:lstStyle/>
        <a:p>
          <a:endParaRPr lang="ru-RU" sz="1600"/>
        </a:p>
      </dgm:t>
    </dgm:pt>
    <dgm:pt modelId="{2AAE7A73-9AC6-439D-8C6B-4CE115C093E3}" type="sibTrans" cxnId="{103C64B8-3E92-43C3-B19F-82FC95BA1DBB}">
      <dgm:prSet/>
      <dgm:spPr/>
      <dgm:t>
        <a:bodyPr/>
        <a:lstStyle/>
        <a:p>
          <a:endParaRPr lang="ru-RU" sz="1600"/>
        </a:p>
      </dgm:t>
    </dgm:pt>
    <dgm:pt modelId="{62652F87-CD92-4CEC-AF31-DFA3A985B6DC}" type="pres">
      <dgm:prSet presAssocID="{303EB534-DB50-4487-B1FC-98A99B90FE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96B42-DA18-4F37-8DCE-721DF975BD58}" type="pres">
      <dgm:prSet presAssocID="{E6D191F7-7B63-4A1F-855B-72A7E6CA5848}" presName="node" presStyleLbl="node1" presStyleIdx="0" presStyleCnt="3" custScaleX="67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6ADF0-4C41-4654-BD92-3F8CBA387C13}" type="pres">
      <dgm:prSet presAssocID="{9C57323E-7252-4A0D-ABC5-B9341A98076E}" presName="sibTrans" presStyleCnt="0"/>
      <dgm:spPr/>
    </dgm:pt>
    <dgm:pt modelId="{9932B414-D964-42AC-9A0C-1D5770886271}" type="pres">
      <dgm:prSet presAssocID="{AC881E26-620F-4F88-BFAF-8EA88744B3EA}" presName="node" presStyleLbl="node1" presStyleIdx="1" presStyleCnt="3" custScaleX="68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B2FF0-CAE6-42E6-A501-3893450026EF}" type="pres">
      <dgm:prSet presAssocID="{08CBA52A-A2D0-430E-8534-3A985E2FA705}" presName="sibTrans" presStyleCnt="0"/>
      <dgm:spPr/>
    </dgm:pt>
    <dgm:pt modelId="{C0AC7D6C-22F7-4041-9FAD-9B9A0D842211}" type="pres">
      <dgm:prSet presAssocID="{375E7D41-BB1B-4F3E-B7BA-4585AA0C1954}" presName="node" presStyleLbl="node1" presStyleIdx="2" presStyleCnt="3" custScaleX="82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E82AD5-FC79-48CC-ACE7-87004882E152}" srcId="{303EB534-DB50-4487-B1FC-98A99B90FEEA}" destId="{AC881E26-620F-4F88-BFAF-8EA88744B3EA}" srcOrd="1" destOrd="0" parTransId="{A0549F70-94A4-460A-9B57-B2F2E73B60AA}" sibTransId="{08CBA52A-A2D0-430E-8534-3A985E2FA705}"/>
    <dgm:cxn modelId="{0D0C505D-986A-47D0-A189-7F22B22D1C18}" srcId="{303EB534-DB50-4487-B1FC-98A99B90FEEA}" destId="{E6D191F7-7B63-4A1F-855B-72A7E6CA5848}" srcOrd="0" destOrd="0" parTransId="{53142F48-80B7-4602-A967-E273A00D8C75}" sibTransId="{9C57323E-7252-4A0D-ABC5-B9341A98076E}"/>
    <dgm:cxn modelId="{103C64B8-3E92-43C3-B19F-82FC95BA1DBB}" srcId="{303EB534-DB50-4487-B1FC-98A99B90FEEA}" destId="{375E7D41-BB1B-4F3E-B7BA-4585AA0C1954}" srcOrd="2" destOrd="0" parTransId="{D3801D36-0EC5-47AB-B5D5-B6501C1B7EBC}" sibTransId="{2AAE7A73-9AC6-439D-8C6B-4CE115C093E3}"/>
    <dgm:cxn modelId="{3324D462-FD5D-48AC-B91C-38951F6349E2}" type="presOf" srcId="{303EB534-DB50-4487-B1FC-98A99B90FEEA}" destId="{62652F87-CD92-4CEC-AF31-DFA3A985B6DC}" srcOrd="0" destOrd="0" presId="urn:microsoft.com/office/officeart/2005/8/layout/hList6"/>
    <dgm:cxn modelId="{19ECDD14-E756-4586-ADA5-A39BD9B549CA}" type="presOf" srcId="{E6D191F7-7B63-4A1F-855B-72A7E6CA5848}" destId="{3AA96B42-DA18-4F37-8DCE-721DF975BD58}" srcOrd="0" destOrd="0" presId="urn:microsoft.com/office/officeart/2005/8/layout/hList6"/>
    <dgm:cxn modelId="{DC8834C5-16C1-4706-A41E-26222B0C2F1C}" type="presOf" srcId="{375E7D41-BB1B-4F3E-B7BA-4585AA0C1954}" destId="{C0AC7D6C-22F7-4041-9FAD-9B9A0D842211}" srcOrd="0" destOrd="0" presId="urn:microsoft.com/office/officeart/2005/8/layout/hList6"/>
    <dgm:cxn modelId="{37C58AB8-D247-49EB-87A8-A11DD571C5C2}" type="presOf" srcId="{AC881E26-620F-4F88-BFAF-8EA88744B3EA}" destId="{9932B414-D964-42AC-9A0C-1D5770886271}" srcOrd="0" destOrd="0" presId="urn:microsoft.com/office/officeart/2005/8/layout/hList6"/>
    <dgm:cxn modelId="{71EEB5E1-A358-45C5-ACDA-4EC0EECACDFC}" type="presParOf" srcId="{62652F87-CD92-4CEC-AF31-DFA3A985B6DC}" destId="{3AA96B42-DA18-4F37-8DCE-721DF975BD58}" srcOrd="0" destOrd="0" presId="urn:microsoft.com/office/officeart/2005/8/layout/hList6"/>
    <dgm:cxn modelId="{30F2634F-1817-4352-ACCD-AF82E39520A1}" type="presParOf" srcId="{62652F87-CD92-4CEC-AF31-DFA3A985B6DC}" destId="{2706ADF0-4C41-4654-BD92-3F8CBA387C13}" srcOrd="1" destOrd="0" presId="urn:microsoft.com/office/officeart/2005/8/layout/hList6"/>
    <dgm:cxn modelId="{5A3F0D21-BE79-4429-A952-9560C8CA9042}" type="presParOf" srcId="{62652F87-CD92-4CEC-AF31-DFA3A985B6DC}" destId="{9932B414-D964-42AC-9A0C-1D5770886271}" srcOrd="2" destOrd="0" presId="urn:microsoft.com/office/officeart/2005/8/layout/hList6"/>
    <dgm:cxn modelId="{D2E04F0E-AAF9-4FB0-8575-D6436B55D45A}" type="presParOf" srcId="{62652F87-CD92-4CEC-AF31-DFA3A985B6DC}" destId="{565B2FF0-CAE6-42E6-A501-3893450026EF}" srcOrd="3" destOrd="0" presId="urn:microsoft.com/office/officeart/2005/8/layout/hList6"/>
    <dgm:cxn modelId="{E4BBA5C3-1B6D-4749-8E35-F580A18D62BE}" type="presParOf" srcId="{62652F87-CD92-4CEC-AF31-DFA3A985B6DC}" destId="{C0AC7D6C-22F7-4041-9FAD-9B9A0D84221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96B42-DA18-4F37-8DCE-721DF975BD58}">
      <dsp:nvSpPr>
        <dsp:cNvPr id="0" name=""/>
        <dsp:cNvSpPr/>
      </dsp:nvSpPr>
      <dsp:spPr>
        <a:xfrm rot="16200000">
          <a:off x="-1786282" y="1787097"/>
          <a:ext cx="5418667" cy="184447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Текст</a:t>
          </a:r>
          <a:endParaRPr lang="ru-RU" sz="1600" kern="1200" dirty="0"/>
        </a:p>
      </dsp:txBody>
      <dsp:txXfrm rot="5400000">
        <a:off x="815" y="1083733"/>
        <a:ext cx="1844472" cy="3251201"/>
      </dsp:txXfrm>
    </dsp:sp>
    <dsp:sp modelId="{9932B414-D964-42AC-9A0C-1D5770886271}">
      <dsp:nvSpPr>
        <dsp:cNvPr id="0" name=""/>
        <dsp:cNvSpPr/>
      </dsp:nvSpPr>
      <dsp:spPr>
        <a:xfrm rot="16200000">
          <a:off x="275695" y="1775264"/>
          <a:ext cx="5418667" cy="186813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Текст</a:t>
          </a:r>
          <a:endParaRPr lang="ru-RU" sz="1600" kern="1200" dirty="0"/>
        </a:p>
      </dsp:txBody>
      <dsp:txXfrm rot="5400000">
        <a:off x="2050959" y="1083733"/>
        <a:ext cx="1868138" cy="3251201"/>
      </dsp:txXfrm>
    </dsp:sp>
    <dsp:sp modelId="{C0AC7D6C-22F7-4041-9FAD-9B9A0D842211}">
      <dsp:nvSpPr>
        <dsp:cNvPr id="0" name=""/>
        <dsp:cNvSpPr/>
      </dsp:nvSpPr>
      <dsp:spPr>
        <a:xfrm rot="16200000">
          <a:off x="2550956" y="1573814"/>
          <a:ext cx="5418667" cy="22710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Текст</a:t>
          </a:r>
          <a:endParaRPr lang="ru-RU" sz="1600" kern="1200" dirty="0"/>
        </a:p>
      </dsp:txBody>
      <dsp:txXfrm rot="5400000">
        <a:off x="4124771" y="1083732"/>
        <a:ext cx="2271037" cy="3251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834" y="926022"/>
            <a:ext cx="3984257" cy="2849714"/>
          </a:xfrm>
        </p:spPr>
        <p:txBody>
          <a:bodyPr anchor="t" anchorCtr="0">
            <a:normAutofit/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31"/>
          <a:stretch/>
        </p:blipFill>
        <p:spPr>
          <a:xfrm>
            <a:off x="5378153" y="0"/>
            <a:ext cx="3765847" cy="683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999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304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 с дикторо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036" y="98064"/>
            <a:ext cx="4393975" cy="1027497"/>
          </a:xfrm>
        </p:spPr>
        <p:txBody>
          <a:bodyPr anchor="t">
            <a:normAutofit/>
          </a:bodyPr>
          <a:lstStyle>
            <a:lvl1pPr algn="ctr">
              <a:defRPr sz="2500" b="1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91036" y="1343237"/>
            <a:ext cx="4393975" cy="4083050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07848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1A0-2414-4383-8FE0-5BFD8F6D515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D299-76B2-4AC5-822A-89F117457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5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AB961A0-2414-4383-8FE0-5BFD8F6D515B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E8ED299-76B2-4AC5-822A-89F117457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67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7" r:id="rId3"/>
    <p:sldLayoutId id="2147483656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3PL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B%D0%BE%D0%B3%D0%B8%D1%81%D1%82%D0%B8%D0%BA%D0%B0#cite_note-_2967443a925cdf72-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0%D1%8F%D0%BC%D0%BE%D1%83%D0%B3%D0%BE%D0%BB%D1%8C%D0%BD%D0%B0%D1%8F_%D1%81%D0%B8%D1%81%D1%82%D0%B5%D0%BC%D0%B0_%D0%BA%D0%BE%D0%BE%D1%80%D0%B4%D0%B8%D0%BD%D0%B0%D1%82" TargetMode="External"/><Relationship Id="rId5" Type="http://schemas.openxmlformats.org/officeDocument/2006/relationships/hyperlink" Target="https://ru.wikipedia.org/wiki/%D0%9F%D0%BB%D0%BE%D1%81%D0%BA%D0%BE%D1%81%D1%82%D1%8C_(%D0%B3%D0%B5%D0%BE%D0%BC%D0%B5%D1%82%D1%80%D0%B8%D1%8F)" TargetMode="External"/><Relationship Id="rId4" Type="http://schemas.openxmlformats.org/officeDocument/2006/relationships/hyperlink" Target="https://ru.wikipedia.org/wiki/%D0%90%D0%BA%D1%81%D0%BE%D0%BD%D0%BE%D0%BC%D0%B5%D1%82%D1%80%D0%B8%D1%87%D0%B5%D1%81%D0%BA%D0%B0%D1%8F_%D0%BF%D1%80%D0%BE%D0%B5%D0%BA%D1%86%D0%B8%D1%8F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5_%D0%B4%D0%B5%D0%BA%D0%B0%D0%B1%D1%80%D1%8F" TargetMode="External"/><Relationship Id="rId3" Type="http://schemas.openxmlformats.org/officeDocument/2006/relationships/image" Target="../media/image19.jpeg"/><Relationship Id="rId7" Type="http://schemas.openxmlformats.org/officeDocument/2006/relationships/hyperlink" Target="https://ru.wikipedia.org/wiki/%D0%9F%D0%B0%D1%80%D0%B8%D0%B6" TargetMode="External"/><Relationship Id="rId12" Type="http://schemas.openxmlformats.org/officeDocument/2006/relationships/hyperlink" Target="https://ru.wikipedia.org/wiki/%D0%98%D0%BC%D0%BF%D1%80%D0%B5%D1%81%D1%81%D0%B8%D0%BE%D0%BD%D0%B8%D0%B7%D0%BC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1840_%D0%B3%D0%BE%D0%B4" TargetMode="External"/><Relationship Id="rId11" Type="http://schemas.openxmlformats.org/officeDocument/2006/relationships/hyperlink" Target="https://ru.wikipedia.org/wiki/%D0%A4%D1%80%D0%B0%D0%BD%D1%86%D0%B8%D1%8F" TargetMode="External"/><Relationship Id="rId5" Type="http://schemas.openxmlformats.org/officeDocument/2006/relationships/hyperlink" Target="https://ru.wikipedia.org/wiki/14_%D0%BD%D0%BE%D1%8F%D0%B1%D1%80%D1%8F" TargetMode="External"/><Relationship Id="rId10" Type="http://schemas.openxmlformats.org/officeDocument/2006/relationships/hyperlink" Target="https://ru.wikipedia.org/wiki/%D0%96%D0%B8%D0%B2%D0%B5%D1%80%D0%BD%D0%B8" TargetMode="External"/><Relationship Id="rId4" Type="http://schemas.openxmlformats.org/officeDocument/2006/relationships/hyperlink" Target="https://ru.wikipedia.org/wiki/%D0%A4%D1%80%D0%B0%D0%BD%D1%86%D1%83%D0%B7%D1%81%D0%BA%D0%B8%D0%B9_%D1%8F%D0%B7%D1%8B%D0%BA" TargetMode="External"/><Relationship Id="rId9" Type="http://schemas.openxmlformats.org/officeDocument/2006/relationships/hyperlink" Target="https://ru.wikipedia.org/wiki/1926_%D0%B3%D0%BE%D0%B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729768"/>
            <a:ext cx="9144000" cy="1140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Шаблон презентации для </a:t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фона </a:t>
            </a:r>
            <a:r>
              <a:rPr lang="ru-RU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видеолекции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 </a:t>
            </a:r>
            <a:r>
              <a:rPr lang="ru-RU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видеодоской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4415591"/>
            <a:ext cx="9144000" cy="1886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Размер слайда</a:t>
            </a:r>
            <a:r>
              <a:rPr lang="ru-RU" sz="18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1800" smtClean="0">
                <a:latin typeface="Calibri" panose="020F0502020204030204" pitchFamily="34" charset="0"/>
                <a:cs typeface="Calibri" panose="020F0502020204030204" pitchFamily="34" charset="0"/>
              </a:rPr>
              <a:t>Стандартный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(4:3)</a:t>
            </a:r>
          </a:p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Основной шрифт: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</a:p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Цвет текста: светлый.</a:t>
            </a:r>
          </a:p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Оптимальное количество слайдов: 10-15шт для 10 минут видео.</a:t>
            </a:r>
          </a:p>
        </p:txBody>
      </p:sp>
    </p:spTree>
    <p:extLst>
      <p:ext uri="{BB962C8B-B14F-4D97-AF65-F5344CB8AC3E}">
        <p14:creationId xmlns:p14="http://schemas.microsoft.com/office/powerpoint/2010/main" val="41553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7211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Компании могут развивать собственные логистические подразделения, а могут привлекать транспортно-логистические организации для решения вопросов поставок, складирования и снабжения. В зависимости от уровня привлечения независимых компаний для решения бизнес-задач в логистике различают разные уровни: 1PL (от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2" tooltip="Английский язык"/>
              </a:rPr>
              <a:t>англ.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first-party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logistics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) — подход, при котором организация обращается к предприятию-специалисту отдельной логистической операции: склад (хранение), почта (информационный обмен), такси (транспорт);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3" tooltip="3PL"/>
              </a:rPr>
              <a:t>3PL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third-party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logistics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) — подход, при котором полный комплекс логистических услуг от доставки и адресного хранения до управления заказами и отслеживания движения товаров передается на сторону транспортно-логистической организации. В функции такого 3PL-провайдера входит организация и управление перевозками, учёт и управление запасами, подготовка импортно-экспортной и фрахтовой документации, складское хранение, обработка груза, доставка конечному потребителю.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Задача управления логистикой на практике сводится к управлению несколькими компонентами, которые составляют так называемый 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logistics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mix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складские сооружения (отдельные складские постройки, центры дистрибуции, складские помещения, совмещенные с магазином);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запасы (объем запасов по каждому наименованию, место нахождения запаса);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транспортировка (виды транспорта, сроки, виды тары, наличие водителей и т. д.);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комплектация и упаковка (простота и легкость с точки зрения логистического обслуживания с одновременным сохранением влияния на покупательскую активность);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связь (возможность получения как конечной, так и промежуточной информации в процессе товародвижения)</a:t>
            </a:r>
            <a:r>
              <a:rPr lang="ru-RU" baseline="30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[5]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" y="215020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Пример </a:t>
            </a: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некачественной </a:t>
            </a: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924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69" b="55965"/>
          <a:stretch/>
        </p:blipFill>
        <p:spPr>
          <a:xfrm>
            <a:off x="86029" y="1419225"/>
            <a:ext cx="5050969" cy="349266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194148" y="1100670"/>
            <a:ext cx="394985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Изометри́ческая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прое́кция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3" tooltip="Древнегреческий язык"/>
              </a:rPr>
              <a:t>др.-греч.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ἴσος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«равный» + 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μετρέω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«измеряю») — это разновидность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4" tooltip="Аксонометрическая проекция"/>
              </a:rPr>
              <a:t>аксонометрической проекции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при которой в отображении трёхмерного объекта на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5" tooltip="Плоскость (геометрия)"/>
              </a:rPr>
              <a:t>плоскость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коэффициент искажения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(отношение длины спроецированного на плоскость отрезка, параллельного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6" tooltip="Прямоугольная система координат"/>
              </a:rPr>
              <a:t>координатной оси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к действительной длине отрезка) по всем трём осям один и тот же. Слово «изометрическая» в названии проекции пришло из греческого языка и означает «равный размер», отражая тот факт, что в этой проекции масштабы по всем осям равны. В других видах проекций это не так.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" y="215020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Пример </a:t>
            </a: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некачественной </a:t>
            </a: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8562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0138"/>
            <a:ext cx="5389563" cy="404336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31" y="676685"/>
            <a:ext cx="3236495" cy="52593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77781" y="545300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Оска́р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Клод Моне́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4" tooltip="Французский язык"/>
              </a:rPr>
              <a:t>фр.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Oscar-Claude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Monet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;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5" tooltip="14 ноября"/>
              </a:rPr>
              <a:t>14 ноября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6" tooltip="1840 год"/>
              </a:rPr>
              <a:t>1840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7" tooltip="Париж"/>
              </a:rPr>
              <a:t>Париж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—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8" tooltip="5 декабря"/>
              </a:rPr>
              <a:t>5 декабря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9" tooltip="1926 год"/>
              </a:rPr>
              <a:t>1926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  <a:hlinkClick r:id="rId10" tooltip="Живерни"/>
              </a:rPr>
              <a:t>Живерни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) —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11" tooltip="Франция"/>
              </a:rPr>
              <a:t>французский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 живописец, один из основателей 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12" tooltip="Импрессионизм"/>
              </a:rPr>
              <a:t>импрессионизма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15020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Пример </a:t>
            </a: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некачественной </a:t>
            </a: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9486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85778951"/>
              </p:ext>
            </p:extLst>
          </p:nvPr>
        </p:nvGraphicFramePr>
        <p:xfrm>
          <a:off x="270876" y="840984"/>
          <a:ext cx="639662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67500" y="1010060"/>
            <a:ext cx="211455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Структура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 — это 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упорядоченная совокупность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 внутренних 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связей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 некоторого объекта, обеспечивающих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воспроизводимость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при изменяющихся условиях. Иногда в определении понятия структуры добавляют, что указанные внутренние связи устойчивы и что они обеспечивают </a:t>
            </a:r>
            <a:r>
              <a:rPr lang="ru-RU" sz="1400" i="1" dirty="0">
                <a:latin typeface="Calibri" panose="020F0502020204030204" pitchFamily="34" charset="0"/>
                <a:cs typeface="Calibri" panose="020F0502020204030204" pitchFamily="34" charset="0"/>
              </a:rPr>
              <a:t>целостность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 объекта и его </a:t>
            </a:r>
            <a:r>
              <a:rPr lang="ru-RU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тождественность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самому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себе. Подобное ограничение, по-видимому, излишне, так как в некоторых отраслях знания рассматриваются объекты с переменной, нестационарной и тому подобными структурами.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15020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Пример </a:t>
            </a: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некачественной </a:t>
            </a: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000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5774289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ФИО автора курса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уч. степень, уч. звание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90" y="3751193"/>
            <a:ext cx="9137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Наименование лекции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2968223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«Наименование курса»</a:t>
            </a:r>
            <a:endParaRPr lang="en-US" altLang="ru-RU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155" y="159017"/>
            <a:ext cx="1079691" cy="1143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" y="1308648"/>
            <a:ext cx="9143999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Московский государственный</a:t>
            </a:r>
          </a:p>
          <a:p>
            <a:pPr algn="ctr"/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университет технологий и управления </a:t>
            </a:r>
          </a:p>
          <a:p>
            <a:pPr algn="ctr"/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им. К.Г. Разумовского (ПКУ)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743757"/>
            <a:ext cx="914399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Пример текста.</a:t>
            </a:r>
          </a:p>
          <a:p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PT Sans" panose="020B0503020203020204" pitchFamily="34" charset="-52"/>
              <a:cs typeface="Calibri" panose="020F0502020204030204" pitchFamily="34" charset="0"/>
            </a:endParaRPr>
          </a:p>
          <a:p>
            <a:r>
              <a:rPr lang="ru-RU" sz="2000" b="1" dirty="0"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Заголовок.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20пт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ea typeface="PT Sans" panose="020B0503020203020204" pitchFamily="34" charset="-52"/>
              <a:cs typeface="Calibri" panose="020F0502020204030204" pitchFamily="34" charset="0"/>
            </a:endParaRPr>
          </a:p>
          <a:p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PT Sans" panose="020B0503020203020204" pitchFamily="34" charset="-52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dirty="0"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Список:</a:t>
            </a:r>
            <a:r>
              <a:rPr lang="ru-RU" dirty="0">
                <a:solidFill>
                  <a:schemeClr val="bg1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18пт,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первый пункт;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второй пункт;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третий пункт;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последний пункт.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962619"/>
            <a:ext cx="914400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Весь текст выровнен по левому краю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PT Sans" panose="020B0503020203020204" pitchFamily="34" charset="-52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Обратите внимание на знаки препинания в списках.</a:t>
            </a:r>
          </a:p>
        </p:txBody>
      </p:sp>
    </p:spTree>
    <p:extLst>
      <p:ext uri="{BB962C8B-B14F-4D97-AF65-F5344CB8AC3E}">
        <p14:creationId xmlns:p14="http://schemas.microsoft.com/office/powerpoint/2010/main" val="13649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870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Схемы и картинки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130" y="2078590"/>
            <a:ext cx="1729740" cy="746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Текст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78330" y="3291677"/>
            <a:ext cx="1729740" cy="746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Текст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738" y="3291677"/>
            <a:ext cx="1729740" cy="746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Текст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Прямая со стрелкой 7"/>
          <p:cNvCxnSpPr>
            <a:endCxn id="7" idx="0"/>
          </p:cNvCxnSpPr>
          <p:nvPr/>
        </p:nvCxnSpPr>
        <p:spPr>
          <a:xfrm>
            <a:off x="5436870" y="2796061"/>
            <a:ext cx="928738" cy="495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 flipH="1">
            <a:off x="2743200" y="2796061"/>
            <a:ext cx="963930" cy="495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82215" y="1428231"/>
            <a:ext cx="4179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Заголовок схемы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204880"/>
            <a:ext cx="914400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Заголовок схемы выравнен по центру.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PT Sans" panose="020B0503020203020204" pitchFamily="34" charset="-52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Важно! Все схемы создаются средствами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PowerPoint.</a:t>
            </a:r>
            <a:endParaRPr lang="ru-RU" sz="1600" dirty="0">
              <a:solidFill>
                <a:srgbClr val="FF0000"/>
              </a:solidFill>
              <a:latin typeface="Calibri" panose="020F0502020204030204" pitchFamily="34" charset="0"/>
              <a:ea typeface="PT Sans" panose="020B0503020203020204" pitchFamily="34" charset="-5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9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2064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Схемы и картинки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093713"/>
            <a:ext cx="914400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Название изображения выравнено по центру.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PT Sans" panose="020B0503020203020204" pitchFamily="34" charset="-52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Важно! Разрешение картинок должно быть не меньше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720</a:t>
            </a: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р.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479930"/>
            <a:ext cx="922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ea typeface="PT Sans" panose="020B0503020203020204" pitchFamily="34" charset="-52"/>
                <a:cs typeface="Calibri" panose="020F0502020204030204" pitchFamily="34" charset="0"/>
              </a:rPr>
              <a:t>Название изображения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01" y="495707"/>
            <a:ext cx="6108199" cy="495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7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86" y="66675"/>
            <a:ext cx="7089027" cy="3016281"/>
          </a:xfrm>
          <a:prstGeom prst="rect">
            <a:avLst/>
          </a:prstGeom>
        </p:spPr>
      </p:pic>
      <p:sp>
        <p:nvSpPr>
          <p:cNvPr id="24" name="Объект 4"/>
          <p:cNvSpPr txBox="1">
            <a:spLocks/>
          </p:cNvSpPr>
          <p:nvPr/>
        </p:nvSpPr>
        <p:spPr>
          <a:xfrm>
            <a:off x="-1" y="3216305"/>
            <a:ext cx="9144001" cy="3279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Население региона (НР) или база для расчетов составляет 1 млн. чел.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Социально-демографическая группа «Лица в возрасте 16-19 лет» (Г) в населении региона составляет 200 тыс. чел.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Потребителей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продукта «Соленые орешки в упаковке» в населении региона (П) насчитывается 100 тыс. чел.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Потребителей продукта «Соленые орешки в упаковке» в социально-демографической группе (ПГ) насчитывается 40 тыс. чел.</a:t>
            </a:r>
          </a:p>
          <a:p>
            <a:pPr marL="0" indent="0">
              <a:buNone/>
            </a:pP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Аффинити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индекс (АИ) составит 200%. Он показывает, что доля потребителей продукта в соц.-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дем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 группе в два раза больше, чем в населении, что характеризуют большую склонность данной соц.-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дем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 группы к потреблению продукта.</a:t>
            </a:r>
          </a:p>
          <a:p>
            <a:pPr marL="0" indent="0">
              <a:buNone/>
            </a:pP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ПРИМЕР ХОРОШЕЙ ПРЕЗЕНТАЦИИ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301827" y="872554"/>
            <a:ext cx="573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b="1" i="0" u="none" strike="noStrike" cap="none" dirty="0" smtClean="0">
                <a:latin typeface="Verdana" panose="020B0604030504040204" pitchFamily="34" charset="0"/>
                <a:ea typeface="Verdana" panose="020B0604030504040204" pitchFamily="34" charset="0"/>
                <a:cs typeface="Rubik Black" panose="02000604000000020004" pitchFamily="2" charset="-79"/>
                <a:sym typeface="Libre Franklin Medium"/>
              </a:rPr>
              <a:t>ВСТУПИТЕЛЬНЫЕ ИСПЫТАНИЯ </a:t>
            </a:r>
            <a:br>
              <a:rPr lang="ru-RU" b="1" i="0" u="none" strike="noStrike" cap="none" dirty="0" smtClean="0">
                <a:latin typeface="Verdana" panose="020B0604030504040204" pitchFamily="34" charset="0"/>
                <a:ea typeface="Verdana" panose="020B0604030504040204" pitchFamily="34" charset="0"/>
                <a:cs typeface="Rubik Black" panose="02000604000000020004" pitchFamily="2" charset="-79"/>
                <a:sym typeface="Libre Franklin Medium"/>
              </a:rPr>
            </a:br>
            <a:r>
              <a:rPr lang="ru-RU" b="1" i="0" u="none" strike="noStrike" cap="none" dirty="0" smtClean="0">
                <a:latin typeface="Verdana" panose="020B0604030504040204" pitchFamily="34" charset="0"/>
                <a:ea typeface="Verdana" panose="020B0604030504040204" pitchFamily="34" charset="0"/>
                <a:cs typeface="Rubik Black" panose="02000604000000020004" pitchFamily="2" charset="-79"/>
                <a:sym typeface="Libre Franklin Medium"/>
              </a:rPr>
              <a:t>ПРИ ПРИЕМЕ НА 1 КУРС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7D0233B7-577A-4E74-9436-920994CF4014}"/>
              </a:ext>
            </a:extLst>
          </p:cNvPr>
          <p:cNvCxnSpPr>
            <a:cxnSpLocks/>
          </p:cNvCxnSpPr>
          <p:nvPr/>
        </p:nvCxnSpPr>
        <p:spPr>
          <a:xfrm flipH="1">
            <a:off x="4429649" y="3996791"/>
            <a:ext cx="1" cy="235291"/>
          </a:xfrm>
          <a:prstGeom prst="line">
            <a:avLst/>
          </a:prstGeom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2D72139-6465-4AD7-82BF-6DEB2A7F7DD7}"/>
              </a:ext>
            </a:extLst>
          </p:cNvPr>
          <p:cNvCxnSpPr>
            <a:cxnSpLocks/>
          </p:cNvCxnSpPr>
          <p:nvPr/>
        </p:nvCxnSpPr>
        <p:spPr>
          <a:xfrm>
            <a:off x="3409950" y="3607780"/>
            <a:ext cx="615975" cy="0"/>
          </a:xfrm>
          <a:prstGeom prst="line">
            <a:avLst/>
          </a:prstGeom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296DFD0-1F9F-45F3-A6B4-4CF810221DE5}"/>
              </a:ext>
            </a:extLst>
          </p:cNvPr>
          <p:cNvCxnSpPr>
            <a:cxnSpLocks/>
          </p:cNvCxnSpPr>
          <p:nvPr/>
        </p:nvCxnSpPr>
        <p:spPr>
          <a:xfrm>
            <a:off x="2867025" y="2220155"/>
            <a:ext cx="1340332" cy="0"/>
          </a:xfrm>
          <a:prstGeom prst="line">
            <a:avLst/>
          </a:prstGeom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6C5EAA6-0CC6-41AB-8048-8E51C88B26CD}"/>
              </a:ext>
            </a:extLst>
          </p:cNvPr>
          <p:cNvSpPr/>
          <p:nvPr/>
        </p:nvSpPr>
        <p:spPr>
          <a:xfrm>
            <a:off x="5028969" y="1749878"/>
            <a:ext cx="3496582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НА ОСНОВАНИИ РЕЗУЛЬТАТОВ ЕГЭ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49AE7B6-04E7-45BE-9057-E81EEB11823A}"/>
              </a:ext>
            </a:extLst>
          </p:cNvPr>
          <p:cNvSpPr/>
          <p:nvPr/>
        </p:nvSpPr>
        <p:spPr>
          <a:xfrm>
            <a:off x="4821085" y="3129343"/>
            <a:ext cx="3830991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НА ОСНОВАНИИ 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ВНУТРЕННИХ ВСТУПИТЕЛЬНЫХ ИСПЫТАНИЙ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68260A7-8A2F-4727-899E-3B2DAB234185}"/>
              </a:ext>
            </a:extLst>
          </p:cNvPr>
          <p:cNvSpPr/>
          <p:nvPr/>
        </p:nvSpPr>
        <p:spPr>
          <a:xfrm>
            <a:off x="4612858" y="4108566"/>
            <a:ext cx="4185724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лица, имеющие начальное профессиональное, среднее профессиональное и высшее образование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B4CE828-900C-42CC-88A3-60579C007078}"/>
              </a:ext>
            </a:extLst>
          </p:cNvPr>
          <p:cNvSpPr/>
          <p:nvPr/>
        </p:nvSpPr>
        <p:spPr>
          <a:xfrm>
            <a:off x="4589344" y="4961470"/>
            <a:ext cx="4062732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лица, с ограниченными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возможностями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(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при отсутствии ЕГЭ)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2B9E86A-E037-4697-B785-E27A5C5C5BF4}"/>
              </a:ext>
            </a:extLst>
          </p:cNvPr>
          <p:cNvSpPr/>
          <p:nvPr/>
        </p:nvSpPr>
        <p:spPr>
          <a:xfrm>
            <a:off x="4589344" y="5727617"/>
            <a:ext cx="2356735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иностранные граждане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3CA2670E-3E64-4CF2-8E38-EA38C5E3D1C4}"/>
              </a:ext>
            </a:extLst>
          </p:cNvPr>
          <p:cNvSpPr/>
          <p:nvPr/>
        </p:nvSpPr>
        <p:spPr>
          <a:xfrm>
            <a:off x="4241722" y="1845109"/>
            <a:ext cx="742270" cy="742270"/>
          </a:xfrm>
          <a:prstGeom prst="ellipse">
            <a:avLst/>
          </a:prstGeom>
          <a:solidFill>
            <a:schemeClr val="bg1"/>
          </a:solidFill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9BDB39B9-D54E-4330-8B41-78DCD9021B67}"/>
              </a:ext>
            </a:extLst>
          </p:cNvPr>
          <p:cNvSpPr/>
          <p:nvPr/>
        </p:nvSpPr>
        <p:spPr>
          <a:xfrm>
            <a:off x="4057193" y="3218070"/>
            <a:ext cx="742270" cy="742270"/>
          </a:xfrm>
          <a:prstGeom prst="ellipse">
            <a:avLst/>
          </a:prstGeom>
          <a:solidFill>
            <a:schemeClr val="bg1"/>
          </a:solidFill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1" name="Дуга 20">
            <a:extLst>
              <a:ext uri="{FF2B5EF4-FFF2-40B4-BE49-F238E27FC236}">
                <a16:creationId xmlns:a16="http://schemas.microsoft.com/office/drawing/2014/main" id="{3B57FF3D-B64B-469F-A19F-400C56E5F510}"/>
              </a:ext>
            </a:extLst>
          </p:cNvPr>
          <p:cNvSpPr/>
          <p:nvPr/>
        </p:nvSpPr>
        <p:spPr>
          <a:xfrm rot="16200000" flipH="1">
            <a:off x="4415712" y="5545835"/>
            <a:ext cx="1123056" cy="1080963"/>
          </a:xfrm>
          <a:prstGeom prst="arc">
            <a:avLst/>
          </a:prstGeom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Franklin Gothic Medium" pitchFamily="34" charset="0"/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2632D60B-136A-448B-9B14-86CB102ABC36}"/>
              </a:ext>
            </a:extLst>
          </p:cNvPr>
          <p:cNvCxnSpPr>
            <a:cxnSpLocks/>
          </p:cNvCxnSpPr>
          <p:nvPr/>
        </p:nvCxnSpPr>
        <p:spPr>
          <a:xfrm flipH="1">
            <a:off x="4974860" y="6647844"/>
            <a:ext cx="4074255" cy="1"/>
          </a:xfrm>
          <a:prstGeom prst="line">
            <a:avLst/>
          </a:prstGeom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>
            <a:extLst>
              <a:ext uri="{FF2B5EF4-FFF2-40B4-BE49-F238E27FC236}">
                <a16:creationId xmlns:a16="http://schemas.microsoft.com/office/drawing/2014/main" id="{124FB604-F08A-4C2E-9A30-6F0F414B0C42}"/>
              </a:ext>
            </a:extLst>
          </p:cNvPr>
          <p:cNvSpPr/>
          <p:nvPr/>
        </p:nvSpPr>
        <p:spPr>
          <a:xfrm>
            <a:off x="4288934" y="4264151"/>
            <a:ext cx="278788" cy="278788"/>
          </a:xfrm>
          <a:prstGeom prst="ellipse">
            <a:avLst/>
          </a:prstGeom>
          <a:solidFill>
            <a:schemeClr val="bg1"/>
          </a:solidFill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11543488-6105-4B48-BEF9-AB9F57D887F0}"/>
              </a:ext>
            </a:extLst>
          </p:cNvPr>
          <p:cNvSpPr/>
          <p:nvPr/>
        </p:nvSpPr>
        <p:spPr>
          <a:xfrm>
            <a:off x="4288934" y="5097100"/>
            <a:ext cx="278788" cy="278788"/>
          </a:xfrm>
          <a:prstGeom prst="ellipse">
            <a:avLst/>
          </a:prstGeom>
          <a:solidFill>
            <a:schemeClr val="bg1"/>
          </a:solidFill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D5C7369C-B5E4-4573-B89F-996E36170466}"/>
              </a:ext>
            </a:extLst>
          </p:cNvPr>
          <p:cNvSpPr/>
          <p:nvPr/>
        </p:nvSpPr>
        <p:spPr>
          <a:xfrm>
            <a:off x="4288934" y="5781180"/>
            <a:ext cx="278788" cy="278788"/>
          </a:xfrm>
          <a:prstGeom prst="ellipse">
            <a:avLst/>
          </a:prstGeom>
          <a:solidFill>
            <a:schemeClr val="bg1"/>
          </a:solidFill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EA49BB7-D0A5-44B4-8A67-7619F0974C08}"/>
              </a:ext>
            </a:extLst>
          </p:cNvPr>
          <p:cNvSpPr txBox="1"/>
          <p:nvPr/>
        </p:nvSpPr>
        <p:spPr>
          <a:xfrm>
            <a:off x="4400299" y="1889351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latin typeface="Franklin Gothic Medium" pitchFamily="34" charset="0"/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55CC0E-66E8-41AD-BCEB-7BAE1F310050}"/>
              </a:ext>
            </a:extLst>
          </p:cNvPr>
          <p:cNvSpPr txBox="1"/>
          <p:nvPr/>
        </p:nvSpPr>
        <p:spPr>
          <a:xfrm>
            <a:off x="4226581" y="3277361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latin typeface="Franklin Gothic Medium" pitchFamily="34" charset="0"/>
              </a:rPr>
              <a:t>2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7D0233B7-577A-4E74-9436-920994CF4014}"/>
              </a:ext>
            </a:extLst>
          </p:cNvPr>
          <p:cNvCxnSpPr>
            <a:cxnSpLocks/>
          </p:cNvCxnSpPr>
          <p:nvPr/>
        </p:nvCxnSpPr>
        <p:spPr>
          <a:xfrm flipH="1">
            <a:off x="4428329" y="4572138"/>
            <a:ext cx="1" cy="495763"/>
          </a:xfrm>
          <a:prstGeom prst="line">
            <a:avLst/>
          </a:prstGeom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7D0233B7-577A-4E74-9436-920994CF4014}"/>
              </a:ext>
            </a:extLst>
          </p:cNvPr>
          <p:cNvCxnSpPr>
            <a:cxnSpLocks/>
          </p:cNvCxnSpPr>
          <p:nvPr/>
        </p:nvCxnSpPr>
        <p:spPr>
          <a:xfrm flipH="1">
            <a:off x="4428327" y="5405087"/>
            <a:ext cx="1" cy="346894"/>
          </a:xfrm>
          <a:prstGeom prst="line">
            <a:avLst/>
          </a:prstGeom>
          <a:ln w="762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Картинки по запросу ВСТУПИТЕЛЬНЫЙ">
            <a:extLst>
              <a:ext uri="{FF2B5EF4-FFF2-40B4-BE49-F238E27FC236}">
                <a16:creationId xmlns:a16="http://schemas.microsoft.com/office/drawing/2014/main" id="{98B157B0-62EC-46B6-908B-188735CC60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1" r="16691"/>
          <a:stretch/>
        </p:blipFill>
        <p:spPr bwMode="auto">
          <a:xfrm>
            <a:off x="140129" y="1868837"/>
            <a:ext cx="3559677" cy="3559677"/>
          </a:xfrm>
          <a:prstGeom prst="ellipse">
            <a:avLst/>
          </a:prstGeom>
          <a:noFill/>
          <a:ln w="76200" cmpd="dbl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Группа 38"/>
          <p:cNvGrpSpPr/>
          <p:nvPr/>
        </p:nvGrpSpPr>
        <p:grpSpPr>
          <a:xfrm>
            <a:off x="315403" y="1467551"/>
            <a:ext cx="7520553" cy="103179"/>
            <a:chOff x="315403" y="848791"/>
            <a:chExt cx="7520553" cy="103179"/>
          </a:xfrm>
        </p:grpSpPr>
        <p:cxnSp>
          <p:nvCxnSpPr>
            <p:cNvPr id="40" name="Прямая соединительная линия 39"/>
            <p:cNvCxnSpPr>
              <a:stCxn id="41" idx="2"/>
            </p:cNvCxnSpPr>
            <p:nvPr/>
          </p:nvCxnSpPr>
          <p:spPr>
            <a:xfrm>
              <a:off x="315403" y="900381"/>
              <a:ext cx="752055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Овал 40"/>
            <p:cNvSpPr/>
            <p:nvPr/>
          </p:nvSpPr>
          <p:spPr>
            <a:xfrm>
              <a:off x="315403" y="848791"/>
              <a:ext cx="103179" cy="1031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178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ПРИМЕР ХОРОШЕЙ ПРЕЗЕНТАЦИИ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231010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Helvetica" panose="020B0604020202020204" pitchFamily="34" charset="0"/>
              </a:rPr>
              <a:t>KPI - система показателей, с помощью которой работодатели оценивают своих сотрудников. Показатели работы каждого отдельного сотрудника привязывают к общим KPI всей компании (таким, как прибыль, рентабельность или капитализация). </a:t>
            </a:r>
          </a:p>
        </p:txBody>
      </p:sp>
      <p:pic>
        <p:nvPicPr>
          <p:cNvPr id="6" name="Picture 2" descr="KPI: что это такое, для чего нужен и как рассчитать ключевые показатели  эффективности | Calltouch.Бло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013947"/>
            <a:ext cx="4657725" cy="289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905376" y="2861546"/>
            <a:ext cx="42386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Helvetica" panose="020B0604020202020204" pitchFamily="34" charset="0"/>
              </a:rPr>
              <a:t>-Цель системы - сделать так, чтобы действия сотрудников из разных служб не были противоречивыми и не тормозили работу специалистов из других подразделений. Каждый вносит вклад в общее дело, работает на достижение стоящих перед ним целей и в результате получает бонусы за их выполнение.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915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ПРИМЕР ХОРОШЕЙ ПРЕЗЕНТАЦИИ</a:t>
            </a:r>
          </a:p>
        </p:txBody>
      </p:sp>
      <p:sp>
        <p:nvSpPr>
          <p:cNvPr id="9" name="TextBox 5"/>
          <p:cNvSpPr txBox="1"/>
          <p:nvPr/>
        </p:nvSpPr>
        <p:spPr>
          <a:xfrm>
            <a:off x="366992" y="1148624"/>
            <a:ext cx="680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b="1" i="0" u="none" strike="noStrike" cap="none" dirty="0" smtClean="0">
                <a:latin typeface="Verdana" panose="020B0604030504040204" pitchFamily="34" charset="0"/>
                <a:ea typeface="Verdana" panose="020B0604030504040204" pitchFamily="34" charset="0"/>
                <a:cs typeface="Rubik Black" panose="02000604000000020004" pitchFamily="2" charset="-79"/>
                <a:sym typeface="Libre Franklin Medium"/>
              </a:rPr>
              <a:t>КУРСЫ ДОВУЗОВСКОЙ ПОДГОТОВКИ МГУТУ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315403" y="1467551"/>
            <a:ext cx="7520553" cy="103179"/>
            <a:chOff x="315403" y="848791"/>
            <a:chExt cx="7520553" cy="103179"/>
          </a:xfrm>
        </p:grpSpPr>
        <p:cxnSp>
          <p:nvCxnSpPr>
            <p:cNvPr id="32" name="Прямая соединительная линия 31"/>
            <p:cNvCxnSpPr>
              <a:stCxn id="33" idx="2"/>
            </p:cNvCxnSpPr>
            <p:nvPr/>
          </p:nvCxnSpPr>
          <p:spPr>
            <a:xfrm>
              <a:off x="315403" y="900381"/>
              <a:ext cx="752055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Овал 32"/>
            <p:cNvSpPr/>
            <p:nvPr/>
          </p:nvSpPr>
          <p:spPr>
            <a:xfrm>
              <a:off x="315403" y="848791"/>
              <a:ext cx="103179" cy="1031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0BBC585-BDD5-42F1-814C-D617F0779910}"/>
              </a:ext>
            </a:extLst>
          </p:cNvPr>
          <p:cNvSpPr/>
          <p:nvPr/>
        </p:nvSpPr>
        <p:spPr>
          <a:xfrm>
            <a:off x="588203" y="3548196"/>
            <a:ext cx="144943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1F3864"/>
              </a:buClr>
              <a:buSzPts val="3400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Русский язык 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F9BA05B-0391-452D-979C-0D719724E3CE}"/>
              </a:ext>
            </a:extLst>
          </p:cNvPr>
          <p:cNvSpPr/>
          <p:nvPr/>
        </p:nvSpPr>
        <p:spPr>
          <a:xfrm>
            <a:off x="2411618" y="3543616"/>
            <a:ext cx="1245854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Математика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4BE8C16-7977-41E5-84F4-AE34CF1F64F6}"/>
              </a:ext>
            </a:extLst>
          </p:cNvPr>
          <p:cNvSpPr/>
          <p:nvPr/>
        </p:nvSpPr>
        <p:spPr>
          <a:xfrm>
            <a:off x="495265" y="5017414"/>
            <a:ext cx="163531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Химия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3BFE9A7-615B-49BD-8421-6ECCC5E8BC8C}"/>
              </a:ext>
            </a:extLst>
          </p:cNvPr>
          <p:cNvSpPr/>
          <p:nvPr/>
        </p:nvSpPr>
        <p:spPr>
          <a:xfrm>
            <a:off x="5723447" y="3537237"/>
            <a:ext cx="8467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Физика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191EF26-83E8-4CAB-8040-45E47E2B85A8}"/>
              </a:ext>
            </a:extLst>
          </p:cNvPr>
          <p:cNvSpPr/>
          <p:nvPr/>
        </p:nvSpPr>
        <p:spPr>
          <a:xfrm>
            <a:off x="5301056" y="5023582"/>
            <a:ext cx="169148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Обществознание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25631A8-A772-409B-86A3-1F14DD5C368E}"/>
              </a:ext>
            </a:extLst>
          </p:cNvPr>
          <p:cNvSpPr/>
          <p:nvPr/>
        </p:nvSpPr>
        <p:spPr>
          <a:xfrm>
            <a:off x="4054016" y="3543616"/>
            <a:ext cx="121058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Литература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F5C3B13-CF8A-49E0-B4EB-B8E582BE54F1}"/>
              </a:ext>
            </a:extLst>
          </p:cNvPr>
          <p:cNvSpPr/>
          <p:nvPr/>
        </p:nvSpPr>
        <p:spPr>
          <a:xfrm>
            <a:off x="4200691" y="5012216"/>
            <a:ext cx="91723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Рисунок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51C6819-98B4-479F-B8FB-E7D3E59FED89}"/>
              </a:ext>
            </a:extLst>
          </p:cNvPr>
          <p:cNvSpPr/>
          <p:nvPr/>
        </p:nvSpPr>
        <p:spPr>
          <a:xfrm>
            <a:off x="6898292" y="3548195"/>
            <a:ext cx="198483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Информатика и ИКТ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4BE8C16-7977-41E5-84F4-AE34CF1F64F6}"/>
              </a:ext>
            </a:extLst>
          </p:cNvPr>
          <p:cNvSpPr/>
          <p:nvPr/>
        </p:nvSpPr>
        <p:spPr>
          <a:xfrm>
            <a:off x="2216889" y="5013854"/>
            <a:ext cx="163531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Биология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660" y="2747571"/>
            <a:ext cx="712280" cy="7122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273" y="4328217"/>
            <a:ext cx="614876" cy="61487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991" y="2847071"/>
            <a:ext cx="621109" cy="62110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872" y="4328217"/>
            <a:ext cx="614876" cy="61487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33" y="2824433"/>
            <a:ext cx="646377" cy="64637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490" y="2824432"/>
            <a:ext cx="650443" cy="650443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37" y="4286652"/>
            <a:ext cx="659769" cy="65976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867" y="4267464"/>
            <a:ext cx="685356" cy="68535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678" y="4286652"/>
            <a:ext cx="704244" cy="70424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182" y="2746850"/>
            <a:ext cx="772257" cy="772257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7432894" y="5012217"/>
            <a:ext cx="91563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Libre Franklin Medium"/>
                <a:sym typeface="Libre Franklin Medium"/>
              </a:rPr>
              <a:t>История</a:t>
            </a:r>
          </a:p>
        </p:txBody>
      </p:sp>
    </p:spTree>
    <p:extLst>
      <p:ext uri="{BB962C8B-B14F-4D97-AF65-F5344CB8AC3E}">
        <p14:creationId xmlns:p14="http://schemas.microsoft.com/office/powerpoint/2010/main" val="23793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ser">
      <a:majorFont>
        <a:latin typeface="PT Sans"/>
        <a:ea typeface=""/>
        <a:cs typeface=""/>
      </a:majorFont>
      <a:minorFont>
        <a:latin typeface="PT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 anchorCtr="0">
        <a:normAutofit/>
      </a:bodyPr>
      <a:lstStyle>
        <a:defPPr algn="l">
          <a:defRPr sz="18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Тема12" id="{B32581F8-2F8E-45CB-8587-50173F0DF0F3}" vid="{10E3D40C-CD45-4D09-97CE-DFF07E30EB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160</TotalTime>
  <Words>906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Franklin Gothic Medium</vt:lpstr>
      <vt:lpstr>Helvetica</vt:lpstr>
      <vt:lpstr>Libre Franklin Medium</vt:lpstr>
      <vt:lpstr>PT Sans</vt:lpstr>
      <vt:lpstr>Rubik Black</vt:lpstr>
      <vt:lpstr>Verdana</vt:lpstr>
      <vt:lpstr>Тема12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Образец текста слева</dc:title>
  <dc:creator>Пользователь Windows</dc:creator>
  <cp:lastModifiedBy>Юрий Викторович Антипов</cp:lastModifiedBy>
  <cp:revision>24</cp:revision>
  <dcterms:created xsi:type="dcterms:W3CDTF">2019-12-10T16:56:41Z</dcterms:created>
  <dcterms:modified xsi:type="dcterms:W3CDTF">2021-05-26T08:24:34Z</dcterms:modified>
</cp:coreProperties>
</file>